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Microsoft_Equation1.bin" ContentType="application/vnd.openxmlformats-officedocument.oleObject"/>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8" r:id="rId2"/>
    <p:sldId id="259" r:id="rId3"/>
    <p:sldId id="260" r:id="rId4"/>
    <p:sldId id="261" r:id="rId5"/>
    <p:sldId id="263" r:id="rId6"/>
    <p:sldId id="287" r:id="rId7"/>
    <p:sldId id="271" r:id="rId8"/>
    <p:sldId id="272" r:id="rId9"/>
    <p:sldId id="275" r:id="rId10"/>
    <p:sldId id="281" r:id="rId11"/>
    <p:sldId id="283" r:id="rId12"/>
    <p:sldId id="28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1" d="100"/>
          <a:sy n="121" d="100"/>
        </p:scale>
        <p:origin x="-4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4CF6A-6E25-2C47-9299-844BD3074BD2}" type="datetimeFigureOut">
              <a:rPr lang="en-US" smtClean="0"/>
              <a:t>7/22/16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CB074-ABFF-2F46-8760-9A23DF081572}" type="slidenum">
              <a:rPr lang="en-US" smtClean="0"/>
              <a:t>‹#›</a:t>
            </a:fld>
            <a:endParaRPr lang="en-US"/>
          </a:p>
        </p:txBody>
      </p:sp>
    </p:spTree>
    <p:extLst>
      <p:ext uri="{BB962C8B-B14F-4D97-AF65-F5344CB8AC3E}">
        <p14:creationId xmlns:p14="http://schemas.microsoft.com/office/powerpoint/2010/main" val="1788772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wtrg.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1150938" y="692150"/>
            <a:ext cx="4556125" cy="3416300"/>
          </a:xfrm>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http://www.energybulletin.net/node/3338</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Turning attention to the price data, we may note first how expensive whale oil was in comparison with the crude oil that replaced it. Even at its lowest historical prices, in the 1820s, the least expensive type of oil (whale oil) was priced at more than $200 (2003$) a barrel (42 gallons). At its highest price level (1855) Sperm Whale oil sold at more than $35 (2003$) a gallon, namely almost $1500 (2003$) a barrel (!). This tells us something about how difficult it may be to substitute fossil fuels with "biofuels" (bio-ethanol, bio-diesel, or other). Without the support of fertilizers, irrigation, transportation, and agricultural machinery, which all depend on fossil fuels, biofuels would probably cost as much today as whale oil did in the 19th Century. It also shows what an incredible bonanza crude oil has been. When kerosene became first available in the 1860s, a barrel of crude oil sold for some $90 a barrel in to-day's money (data from </a:t>
            </a:r>
            <a:r>
              <a:rPr lang="en-US">
                <a:latin typeface="Times" charset="0"/>
                <a:ea typeface="ＭＳ Ｐゴシック" charset="0"/>
                <a:cs typeface="ＭＳ Ｐゴシック" charset="0"/>
                <a:hlinkClick r:id="rId3"/>
              </a:rPr>
              <a:t>www.wtrg.com</a:t>
            </a:r>
            <a:r>
              <a:rPr lang="en-US">
                <a:latin typeface="Times" charset="0"/>
                <a:ea typeface="ＭＳ Ｐゴシック" charset="0"/>
                <a:cs typeface="ＭＳ Ｐゴシック" charset="0"/>
              </a:rPr>
              <a:t>). In the 1870-80s it had already fallen to values in the order of $20 (2003$) a barrel, comparable with modern prices. If hydrogen were to substitute gasoline today at the same price differential, it would have to cost no more than a few cents for the equivalent of a gallon. Needless to say, we aren't getting there any time soon.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xfrm>
            <a:off x="1150938" y="692150"/>
            <a:ext cx="4556125" cy="3416300"/>
          </a:xfrm>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50938" y="692150"/>
            <a:ext cx="4556125" cy="3416300"/>
          </a:xfrm>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2400" u="sng">
                <a:solidFill>
                  <a:schemeClr val="tx1"/>
                </a:solidFill>
                <a:latin typeface="Times" charset="0"/>
                <a:ea typeface="ＭＳ Ｐゴシック" charset="0"/>
                <a:cs typeface="ＭＳ Ｐゴシック" charset="0"/>
              </a:defRPr>
            </a:lvl1pPr>
            <a:lvl2pPr marL="742950" indent="-285750">
              <a:defRPr sz="2400" u="sng">
                <a:solidFill>
                  <a:schemeClr val="tx1"/>
                </a:solidFill>
                <a:latin typeface="Times" charset="0"/>
                <a:ea typeface="ＭＳ Ｐゴシック" charset="0"/>
              </a:defRPr>
            </a:lvl2pPr>
            <a:lvl3pPr marL="1143000" indent="-228600">
              <a:defRPr sz="2400" u="sng">
                <a:solidFill>
                  <a:schemeClr val="tx1"/>
                </a:solidFill>
                <a:latin typeface="Times" charset="0"/>
                <a:ea typeface="ＭＳ Ｐゴシック" charset="0"/>
              </a:defRPr>
            </a:lvl3pPr>
            <a:lvl4pPr marL="1600200" indent="-228600">
              <a:defRPr sz="2400" u="sng">
                <a:solidFill>
                  <a:schemeClr val="tx1"/>
                </a:solidFill>
                <a:latin typeface="Times" charset="0"/>
                <a:ea typeface="ＭＳ Ｐゴシック" charset="0"/>
              </a:defRPr>
            </a:lvl4pPr>
            <a:lvl5pPr marL="2057400" indent="-228600">
              <a:defRPr sz="2400" u="sng">
                <a:solidFill>
                  <a:schemeClr val="tx1"/>
                </a:solidFill>
                <a:latin typeface="Times" charset="0"/>
                <a:ea typeface="ＭＳ Ｐゴシック" charset="0"/>
              </a:defRPr>
            </a:lvl5pPr>
            <a:lvl6pPr marL="2514600" indent="-228600" eaLnBrk="0" fontAlgn="base" hangingPunct="0">
              <a:spcBef>
                <a:spcPct val="0"/>
              </a:spcBef>
              <a:spcAft>
                <a:spcPct val="0"/>
              </a:spcAft>
              <a:defRPr sz="2400" u="sng">
                <a:solidFill>
                  <a:schemeClr val="tx1"/>
                </a:solidFill>
                <a:latin typeface="Times" charset="0"/>
                <a:ea typeface="ＭＳ Ｐゴシック" charset="0"/>
              </a:defRPr>
            </a:lvl6pPr>
            <a:lvl7pPr marL="2971800" indent="-228600" eaLnBrk="0" fontAlgn="base" hangingPunct="0">
              <a:spcBef>
                <a:spcPct val="0"/>
              </a:spcBef>
              <a:spcAft>
                <a:spcPct val="0"/>
              </a:spcAft>
              <a:defRPr sz="2400" u="sng">
                <a:solidFill>
                  <a:schemeClr val="tx1"/>
                </a:solidFill>
                <a:latin typeface="Times" charset="0"/>
                <a:ea typeface="ＭＳ Ｐゴシック" charset="0"/>
              </a:defRPr>
            </a:lvl7pPr>
            <a:lvl8pPr marL="3429000" indent="-228600" eaLnBrk="0" fontAlgn="base" hangingPunct="0">
              <a:spcBef>
                <a:spcPct val="0"/>
              </a:spcBef>
              <a:spcAft>
                <a:spcPct val="0"/>
              </a:spcAft>
              <a:defRPr sz="2400" u="sng">
                <a:solidFill>
                  <a:schemeClr val="tx1"/>
                </a:solidFill>
                <a:latin typeface="Times" charset="0"/>
                <a:ea typeface="ＭＳ Ｐゴシック" charset="0"/>
              </a:defRPr>
            </a:lvl8pPr>
            <a:lvl9pPr marL="3886200" indent="-228600" eaLnBrk="0" fontAlgn="base" hangingPunct="0">
              <a:spcBef>
                <a:spcPct val="0"/>
              </a:spcBef>
              <a:spcAft>
                <a:spcPct val="0"/>
              </a:spcAft>
              <a:defRPr sz="2400" u="sng">
                <a:solidFill>
                  <a:schemeClr val="tx1"/>
                </a:solidFill>
                <a:latin typeface="Times" charset="0"/>
                <a:ea typeface="ＭＳ Ｐゴシック" charset="0"/>
              </a:defRPr>
            </a:lvl9pPr>
          </a:lstStyle>
          <a:p>
            <a:fld id="{480E9327-D141-154A-AB4E-0F1C7437CA85}" type="slidenum">
              <a:rPr lang="en-US"/>
              <a:pPr/>
              <a:t>5</a:t>
            </a:fld>
            <a:endParaRPr lang="en-US"/>
          </a:p>
        </p:txBody>
      </p:sp>
      <p:sp>
        <p:nvSpPr>
          <p:cNvPr id="65538" name="Rectangle 2"/>
          <p:cNvSpPr>
            <a:spLocks noGrp="1" noRot="1" noChangeAspect="1" noChangeArrowheads="1" noTextEdit="1"/>
          </p:cNvSpPr>
          <p:nvPr>
            <p:ph type="sldImg"/>
          </p:nvPr>
        </p:nvSpPr>
        <p:spPr>
          <a:xfrm>
            <a:off x="1144588" y="685800"/>
            <a:ext cx="4570412" cy="3429000"/>
          </a:xfrm>
          <a:ln/>
        </p:spPr>
      </p:sp>
      <p:sp>
        <p:nvSpPr>
          <p:cNvPr id="4065283" name="Rectangle 3"/>
          <p:cNvSpPr>
            <a:spLocks noGrp="1" noChangeArrowheads="1"/>
          </p:cNvSpPr>
          <p:nvPr>
            <p:ph type="body" idx="1"/>
          </p:nvPr>
        </p:nvSpPr>
        <p:spPr>
          <a:xfrm>
            <a:off x="685800" y="4343400"/>
            <a:ext cx="5486400" cy="4114800"/>
          </a:xfrm>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Answers: 1633 barrels, 163 million</a:t>
            </a:r>
            <a:r>
              <a:rPr lang="en-US" baseline="0" dirty="0" smtClean="0"/>
              <a:t> barrels</a:t>
            </a:r>
            <a:endParaRPr lang="en-US" dirty="0"/>
          </a:p>
        </p:txBody>
      </p:sp>
      <p:sp>
        <p:nvSpPr>
          <p:cNvPr id="4" name="Slide Number Placeholder 3"/>
          <p:cNvSpPr>
            <a:spLocks noGrp="1"/>
          </p:cNvSpPr>
          <p:nvPr>
            <p:ph type="sldNum" sz="quarter" idx="10"/>
          </p:nvPr>
        </p:nvSpPr>
        <p:spPr/>
        <p:txBody>
          <a:bodyPr/>
          <a:lstStyle/>
          <a:p>
            <a:fld id="{08DCB074-ABFF-2F46-8760-9A23DF081572}" type="slidenum">
              <a:rPr lang="en-US" smtClean="0"/>
              <a:t>6</a:t>
            </a:fld>
            <a:endParaRPr lang="en-US"/>
          </a:p>
        </p:txBody>
      </p:sp>
    </p:spTree>
    <p:extLst>
      <p:ext uri="{BB962C8B-B14F-4D97-AF65-F5344CB8AC3E}">
        <p14:creationId xmlns:p14="http://schemas.microsoft.com/office/powerpoint/2010/main" val="310562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09F3CC9-9359-D242-9BFA-1551FB102874}" type="slidenum">
              <a:rPr lang="en-US"/>
              <a:pPr/>
              <a:t>7</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de-AT">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p:cNvSpPr>
          <p:nvPr>
            <p:ph type="sldImg"/>
          </p:nvPr>
        </p:nvSpPr>
        <p:spPr>
          <a:xfrm>
            <a:off x="1143000" y="685800"/>
            <a:ext cx="4572000" cy="3429000"/>
          </a:xfrm>
          <a:solidFill>
            <a:srgbClr val="FFFFFF"/>
          </a:solidFill>
          <a:ln/>
        </p:spPr>
      </p:sp>
      <p:sp>
        <p:nvSpPr>
          <p:cNvPr id="40962"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ea typeface="ＭＳ Ｐゴシック" charset="0"/>
                <a:cs typeface="ＭＳ Ｐゴシック" charset="0"/>
              </a:rPr>
              <a:t>Fig. 4.16: Carbon intensity of world primary energy mix, 1850 to 1990, in tC per toe, inclunding emissions from unsustainable uses of fuelwood.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p:cNvSpPr>
          <p:nvPr>
            <p:ph type="sldImg"/>
          </p:nvPr>
        </p:nvSpPr>
        <p:spPr>
          <a:xfrm>
            <a:off x="1150938" y="692150"/>
            <a:ext cx="4556125" cy="3416300"/>
          </a:xfrm>
          <a:solidFill>
            <a:srgbClr val="FFFFFF"/>
          </a:solidFill>
          <a:ln/>
        </p:spPr>
      </p:sp>
      <p:sp>
        <p:nvSpPr>
          <p:cNvPr id="60418" name="Rectangle 3"/>
          <p:cNvSpPr>
            <a:spLocks noGrp="1" noChangeArrowheads="1"/>
          </p:cNvSpPr>
          <p:nvPr>
            <p:ph type="body" idx="1"/>
          </p:nvPr>
        </p:nvSpPr>
        <p:spPr>
          <a:solidFill>
            <a:srgbClr val="FFFFFF"/>
          </a:solidFill>
          <a:ln>
            <a:solidFill>
              <a:srgbClr val="000000"/>
            </a:solidFill>
          </a:ln>
        </p:spPr>
        <p:txBody>
          <a:bodyPr/>
          <a:lstStyle/>
          <a:p>
            <a:r>
              <a:rPr lang="en-US" sz="1400">
                <a:latin typeface="Times" charset="0"/>
                <a:ea typeface="ＭＳ Ｐゴシック" charset="0"/>
                <a:cs typeface="ＭＳ Ｐゴシック" charset="0"/>
              </a:rPr>
              <a:t>One quadrillion BTUs, or 1 Quad.</a:t>
            </a:r>
          </a:p>
          <a:p>
            <a:r>
              <a:rPr lang="en-US" sz="1400">
                <a:latin typeface="Times" charset="0"/>
                <a:ea typeface="ＭＳ Ｐゴシック" charset="0"/>
                <a:cs typeface="ＭＳ Ｐゴシック" charset="0"/>
              </a:rPr>
              <a:t>1 Quad = 10</a:t>
            </a:r>
            <a:r>
              <a:rPr lang="en-US" sz="1400" baseline="30000">
                <a:latin typeface="Times" charset="0"/>
                <a:ea typeface="ＭＳ Ｐゴシック" charset="0"/>
                <a:cs typeface="ＭＳ Ｐゴシック" charset="0"/>
              </a:rPr>
              <a:t>15</a:t>
            </a:r>
            <a:r>
              <a:rPr lang="en-US" sz="1400">
                <a:latin typeface="Times" charset="0"/>
                <a:ea typeface="ＭＳ Ｐゴシック" charset="0"/>
                <a:cs typeface="ＭＳ Ｐゴシック" charset="0"/>
              </a:rPr>
              <a:t> BTU</a:t>
            </a:r>
          </a:p>
          <a:p>
            <a:r>
              <a:rPr lang="en-US" sz="1400">
                <a:latin typeface="Times" charset="0"/>
                <a:ea typeface="ＭＳ Ｐゴシック" charset="0"/>
                <a:cs typeface="ＭＳ Ｐゴシック" charset="0"/>
              </a:rPr>
              <a:t>1 BTU = 1055.06 joules</a:t>
            </a:r>
          </a:p>
          <a:p>
            <a:r>
              <a:rPr lang="en-US" sz="1400">
                <a:latin typeface="Times" charset="0"/>
                <a:ea typeface="ＭＳ Ｐゴシック" charset="0"/>
                <a:cs typeface="ＭＳ Ｐゴシック" charset="0"/>
              </a:rPr>
              <a:t>1 Quad ≈ 1.05 ExaJoule (10</a:t>
            </a:r>
            <a:r>
              <a:rPr lang="en-US" sz="1400" baseline="30000">
                <a:latin typeface="Times" charset="0"/>
                <a:ea typeface="ＭＳ Ｐゴシック" charset="0"/>
                <a:cs typeface="ＭＳ Ｐゴシック" charset="0"/>
              </a:rPr>
              <a:t>18</a:t>
            </a:r>
            <a:r>
              <a:rPr lang="en-US" sz="1400">
                <a:latin typeface="Times" charset="0"/>
                <a:ea typeface="ＭＳ Ｐゴシック" charset="0"/>
                <a:cs typeface="ＭＳ Ｐゴシック" charset="0"/>
              </a:rPr>
              <a:t> joules)</a:t>
            </a:r>
          </a:p>
          <a:p>
            <a:endParaRPr lang="en-US" sz="1400">
              <a:latin typeface="Times" charset="0"/>
              <a:ea typeface="ＭＳ Ｐゴシック" charset="0"/>
              <a:cs typeface="ＭＳ Ｐゴシック" charset="0"/>
            </a:endParaRPr>
          </a:p>
          <a:p>
            <a:r>
              <a:rPr lang="en-US" sz="1400">
                <a:latin typeface="Times" charset="0"/>
                <a:ea typeface="ＭＳ Ｐゴシック" charset="0"/>
                <a:cs typeface="ＭＳ Ｐゴシック" charset="0"/>
              </a:rPr>
              <a:t>Therm = 10</a:t>
            </a:r>
            <a:r>
              <a:rPr lang="en-US" sz="1400" baseline="30000">
                <a:latin typeface="Times" charset="0"/>
                <a:ea typeface="ＭＳ Ｐゴシック" charset="0"/>
                <a:cs typeface="ＭＳ Ｐゴシック" charset="0"/>
              </a:rPr>
              <a:t>5</a:t>
            </a:r>
            <a:r>
              <a:rPr lang="en-US" sz="1400">
                <a:latin typeface="Times" charset="0"/>
                <a:ea typeface="ＭＳ Ｐゴシック" charset="0"/>
                <a:cs typeface="ＭＳ Ｐゴシック" charset="0"/>
              </a:rPr>
              <a:t> BTU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50938" y="692150"/>
            <a:ext cx="4556125" cy="3416300"/>
          </a:xfrm>
          <a:ln/>
        </p:spPr>
      </p:sp>
      <p:sp>
        <p:nvSpPr>
          <p:cNvPr id="727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3EF3E-AB00-8E40-AC86-21F1977D6B91}"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201134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3EF3E-AB00-8E40-AC86-21F1977D6B91}"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370428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3EF3E-AB00-8E40-AC86-21F1977D6B91}"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1195369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3EF3E-AB00-8E40-AC86-21F1977D6B91}"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330838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3EF3E-AB00-8E40-AC86-21F1977D6B91}" type="datetimeFigureOut">
              <a:rPr lang="en-US" smtClean="0"/>
              <a:t>7/22/16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1540670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83EF3E-AB00-8E40-AC86-21F1977D6B91}"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12142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3EF3E-AB00-8E40-AC86-21F1977D6B91}" type="datetimeFigureOut">
              <a:rPr lang="en-US" smtClean="0"/>
              <a:t>7/22/16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116319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3EF3E-AB00-8E40-AC86-21F1977D6B91}" type="datetimeFigureOut">
              <a:rPr lang="en-US" smtClean="0"/>
              <a:t>7/22/16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62508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3EF3E-AB00-8E40-AC86-21F1977D6B91}" type="datetimeFigureOut">
              <a:rPr lang="en-US" smtClean="0"/>
              <a:t>7/22/16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52573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EF3E-AB00-8E40-AC86-21F1977D6B91}"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362105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3EF3E-AB00-8E40-AC86-21F1977D6B91}" type="datetimeFigureOut">
              <a:rPr lang="en-US" smtClean="0"/>
              <a:t>7/22/16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54432-7C9C-564A-B61B-E632AB9AA33C}" type="slidenum">
              <a:rPr lang="en-US" smtClean="0"/>
              <a:t>‹#›</a:t>
            </a:fld>
            <a:endParaRPr lang="en-US"/>
          </a:p>
        </p:txBody>
      </p:sp>
    </p:spTree>
    <p:extLst>
      <p:ext uri="{BB962C8B-B14F-4D97-AF65-F5344CB8AC3E}">
        <p14:creationId xmlns:p14="http://schemas.microsoft.com/office/powerpoint/2010/main" val="222360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3EF3E-AB00-8E40-AC86-21F1977D6B91}" type="datetimeFigureOut">
              <a:rPr lang="en-US" smtClean="0"/>
              <a:t>7/22/16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54432-7C9C-564A-B61B-E632AB9AA33C}" type="slidenum">
              <a:rPr lang="en-US" smtClean="0"/>
              <a:t>‹#›</a:t>
            </a:fld>
            <a:endParaRPr lang="en-US"/>
          </a:p>
        </p:txBody>
      </p:sp>
    </p:spTree>
    <p:extLst>
      <p:ext uri="{BB962C8B-B14F-4D97-AF65-F5344CB8AC3E}">
        <p14:creationId xmlns:p14="http://schemas.microsoft.com/office/powerpoint/2010/main" val="98262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C:msoffice:excel:work:fasoft99final.xls!Graph%20!%5Bfasoft99final.xls%5DGraph%20%20Chart%201" TargetMode="External"/><Relationship Id="rId5"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oleObject" Target="../embeddings/Microsoft_Excel_97_-_2004_Worksheet2.xls"/><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tags" Target="../tags/tag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iea.org/statistics/resources/unitconvert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19529" y="1764092"/>
            <a:ext cx="8890000" cy="1470025"/>
          </a:xfrm>
        </p:spPr>
        <p:txBody>
          <a:bodyPr>
            <a:normAutofit fontScale="90000"/>
          </a:bodyPr>
          <a:lstStyle/>
          <a:p>
            <a:r>
              <a:rPr lang="en-US" b="1" dirty="0" smtClean="0"/>
              <a:t>TIM 155: Water and Energy Management</a:t>
            </a:r>
            <a:br>
              <a:rPr lang="en-US" b="1" dirty="0" smtClean="0"/>
            </a:br>
            <a:r>
              <a:rPr lang="en-US" b="1" dirty="0" smtClean="0"/>
              <a:t/>
            </a:r>
            <a:br>
              <a:rPr lang="en-US" b="1" dirty="0" smtClean="0"/>
            </a:br>
            <a:r>
              <a:rPr lang="en-US" sz="2800" b="1" i="1" dirty="0" smtClean="0"/>
              <a:t>Energy Supply slides</a:t>
            </a:r>
            <a:endParaRPr lang="en-US" b="1" i="1" dirty="0"/>
          </a:p>
        </p:txBody>
      </p:sp>
      <p:sp>
        <p:nvSpPr>
          <p:cNvPr id="5" name="Subtitle 4"/>
          <p:cNvSpPr txBox="1">
            <a:spLocks noGrp="1"/>
          </p:cNvSpPr>
          <p:nvPr>
            <p:ph type="subTitle" idx="1"/>
          </p:nvPr>
        </p:nvSpPr>
        <p:spPr>
          <a:xfrm>
            <a:off x="2486633" y="5205177"/>
            <a:ext cx="4170733" cy="1175706"/>
          </a:xfrm>
          <a:prstGeom prst="rect">
            <a:avLst/>
          </a:prstGeom>
          <a:noFill/>
        </p:spPr>
        <p:txBody>
          <a:bodyPr wrap="none" rtlCol="0">
            <a:spAutoFit/>
          </a:bodyPr>
          <a:lstStyle/>
          <a:p>
            <a:pPr algn="ctr"/>
            <a:r>
              <a:rPr lang="en-US" u="none" dirty="0" smtClean="0">
                <a:solidFill>
                  <a:schemeClr val="tx1"/>
                </a:solidFill>
              </a:rPr>
              <a:t>Professor Brent Haddad</a:t>
            </a:r>
          </a:p>
          <a:p>
            <a:pPr algn="ctr"/>
            <a:r>
              <a:rPr lang="en-US" u="none" dirty="0" smtClean="0">
                <a:solidFill>
                  <a:schemeClr val="tx1"/>
                </a:solidFill>
              </a:rPr>
              <a:t>Summer 2016</a:t>
            </a:r>
            <a:endParaRPr lang="en-US" u="none" dirty="0">
              <a:solidFill>
                <a:schemeClr val="tx1"/>
              </a:solidFill>
            </a:endParaRPr>
          </a:p>
        </p:txBody>
      </p:sp>
    </p:spTree>
    <p:extLst>
      <p:ext uri="{BB962C8B-B14F-4D97-AF65-F5344CB8AC3E}">
        <p14:creationId xmlns:p14="http://schemas.microsoft.com/office/powerpoint/2010/main" val="2385376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3" name="Object 2"/>
          <p:cNvGraphicFramePr>
            <a:graphicFrameLocks noChangeAspect="1"/>
          </p:cNvGraphicFramePr>
          <p:nvPr/>
        </p:nvGraphicFramePr>
        <p:xfrm>
          <a:off x="0" y="1374775"/>
          <a:ext cx="9144000" cy="5483225"/>
        </p:xfrm>
        <a:graphic>
          <a:graphicData uri="http://schemas.openxmlformats.org/presentationml/2006/ole">
            <mc:AlternateContent xmlns:mc="http://schemas.openxmlformats.org/markup-compatibility/2006">
              <mc:Choice xmlns:v="urn:schemas-microsoft-com:vml" Requires="v">
                <p:oleObj spid="_x0000_s23566" name="Worksheet" r:id="rId4" imgW="7353300" imgH="4419600" progId="Excel.Sheet.5">
                  <p:link updateAutomatic="1"/>
                </p:oleObj>
              </mc:Choice>
              <mc:Fallback>
                <p:oleObj name="Worksheet" r:id="rId4" imgW="7353300" imgH="4419600" progId="Excel.Sheet.5">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4775"/>
                        <a:ext cx="9144000" cy="5483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9394" name="Text Box 3"/>
          <p:cNvSpPr txBox="1">
            <a:spLocks noChangeArrowheads="1"/>
          </p:cNvSpPr>
          <p:nvPr/>
        </p:nvSpPr>
        <p:spPr bwMode="auto">
          <a:xfrm>
            <a:off x="0" y="0"/>
            <a:ext cx="9144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500" b="1" i="1">
                <a:solidFill>
                  <a:schemeClr val="bg1"/>
                </a:solidFill>
                <a:latin typeface="Arial" charset="0"/>
              </a:rPr>
              <a:t>US energy use/$ GDP already cut 40%, to very nearly the 1976 </a:t>
            </a:r>
            <a:r>
              <a:rPr lang="ja-JP" altLang="en-US" sz="3500" b="1" i="1">
                <a:solidFill>
                  <a:schemeClr val="bg1"/>
                </a:solidFill>
                <a:latin typeface="Arial" charset="0"/>
              </a:rPr>
              <a:t>“</a:t>
            </a:r>
            <a:r>
              <a:rPr lang="en-US" altLang="ja-JP" sz="3500" b="1" i="1">
                <a:solidFill>
                  <a:schemeClr val="bg1"/>
                </a:solidFill>
                <a:latin typeface="Arial" charset="0"/>
              </a:rPr>
              <a:t>Soft Energy Pat1976h</a:t>
            </a:r>
            <a:r>
              <a:rPr lang="ja-JP" altLang="en-US" sz="3500" b="1" i="1">
                <a:solidFill>
                  <a:schemeClr val="bg1"/>
                </a:solidFill>
                <a:latin typeface="Arial" charset="0"/>
              </a:rPr>
              <a:t>”</a:t>
            </a:r>
            <a:endParaRPr lang="en-US" sz="3600" b="1" i="1">
              <a:solidFill>
                <a:schemeClr val="bg1"/>
              </a:solidFill>
              <a:latin typeface="Arial" charset="0"/>
            </a:endParaRPr>
          </a:p>
        </p:txBody>
      </p:sp>
      <p:sp>
        <p:nvSpPr>
          <p:cNvPr id="59395" name="Text Box 4"/>
          <p:cNvSpPr txBox="1">
            <a:spLocks noChangeArrowheads="1"/>
          </p:cNvSpPr>
          <p:nvPr/>
        </p:nvSpPr>
        <p:spPr bwMode="auto">
          <a:xfrm>
            <a:off x="995363" y="455613"/>
            <a:ext cx="74088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600"/>
              <a:t>Amory Lovins</a:t>
            </a:r>
            <a:r>
              <a:rPr lang="ja-JP" altLang="en-US" sz="3600"/>
              <a:t>’</a:t>
            </a:r>
            <a:r>
              <a:rPr lang="en-US" altLang="ja-JP" sz="3600"/>
              <a:t> </a:t>
            </a:r>
            <a:r>
              <a:rPr lang="en-US" altLang="ja-JP" sz="3600" i="1"/>
              <a:t>Soft Energy Path</a:t>
            </a:r>
            <a:r>
              <a:rPr lang="en-US" altLang="ja-JP" sz="3600"/>
              <a:t>: 1976</a:t>
            </a:r>
            <a:endParaRPr lang="en-US" sz="3600"/>
          </a:p>
        </p:txBody>
      </p:sp>
      <p:sp>
        <p:nvSpPr>
          <p:cNvPr id="59396" name="Line 5"/>
          <p:cNvSpPr>
            <a:spLocks noChangeShapeType="1"/>
          </p:cNvSpPr>
          <p:nvPr/>
        </p:nvSpPr>
        <p:spPr bwMode="auto">
          <a:xfrm flipV="1">
            <a:off x="4800600" y="1676400"/>
            <a:ext cx="0" cy="4648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9517385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0" y="0"/>
            <a:ext cx="9144000" cy="1143000"/>
          </a:xfrm>
        </p:spPr>
        <p:txBody>
          <a:bodyPr/>
          <a:lstStyle/>
          <a:p>
            <a:r>
              <a:rPr lang="en-US" sz="3800">
                <a:latin typeface="Times" charset="0"/>
                <a:ea typeface="ＭＳ Ｐゴシック" charset="0"/>
                <a:cs typeface="ＭＳ Ｐゴシック" charset="0"/>
              </a:rPr>
              <a:t>U.S. Efficiency Improvements</a:t>
            </a:r>
          </a:p>
        </p:txBody>
      </p:sp>
      <p:graphicFrame>
        <p:nvGraphicFramePr>
          <p:cNvPr id="71682" name="Object 2"/>
          <p:cNvGraphicFramePr>
            <a:graphicFrameLocks noChangeAspect="1"/>
          </p:cNvGraphicFramePr>
          <p:nvPr>
            <p:extLst>
              <p:ext uri="{D42A27DB-BD31-4B8C-83A1-F6EECF244321}">
                <p14:modId xmlns:p14="http://schemas.microsoft.com/office/powerpoint/2010/main" val="826342529"/>
              </p:ext>
            </p:extLst>
          </p:nvPr>
        </p:nvGraphicFramePr>
        <p:xfrm>
          <a:off x="1758950" y="1606550"/>
          <a:ext cx="6413500" cy="4992688"/>
        </p:xfrm>
        <a:graphic>
          <a:graphicData uri="http://schemas.openxmlformats.org/presentationml/2006/ole">
            <mc:AlternateContent xmlns:mc="http://schemas.openxmlformats.org/markup-compatibility/2006">
              <mc:Choice xmlns:v="urn:schemas-microsoft-com:vml" Requires="v">
                <p:oleObj spid="_x0000_s27662" name="Chart" r:id="rId5" imgW="7518400" imgH="5854700" progId="Excel.Chart.8">
                  <p:embed followColorScheme="full"/>
                </p:oleObj>
              </mc:Choice>
              <mc:Fallback>
                <p:oleObj name="Chart" r:id="rId5" imgW="7518400" imgH="5854700" progId="Excel.Chart.8">
                  <p:embed followColorScheme="full"/>
                  <p:pic>
                    <p:nvPicPr>
                      <p:cNvPr id="0" name=""/>
                      <p:cNvPicPr>
                        <a:picLocks noChangeAspect="1" noChangeArrowheads="1"/>
                      </p:cNvPicPr>
                      <p:nvPr/>
                    </p:nvPicPr>
                    <p:blipFill>
                      <a:blip r:embed="rId6"/>
                      <a:srcRect/>
                      <a:stretch>
                        <a:fillRect/>
                      </a:stretch>
                    </p:blipFill>
                    <p:spPr bwMode="auto">
                      <a:xfrm>
                        <a:off x="1758950" y="1606550"/>
                        <a:ext cx="6413500" cy="499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1428" name="Text Box 4"/>
          <p:cNvSpPr txBox="1">
            <a:spLocks noChangeArrowheads="1"/>
          </p:cNvSpPr>
          <p:nvPr/>
        </p:nvSpPr>
        <p:spPr bwMode="auto">
          <a:xfrm>
            <a:off x="468313" y="3248025"/>
            <a:ext cx="1266825" cy="731838"/>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b="1" smtClean="0">
                <a:effectLst>
                  <a:outerShdw blurRad="38100" dist="38100" dir="2700000" algn="tl">
                    <a:srgbClr val="DDDDDD"/>
                  </a:outerShdw>
                </a:effectLst>
              </a:rPr>
              <a:t>Indexed</a:t>
            </a:r>
          </a:p>
          <a:p>
            <a:pPr algn="ctr">
              <a:defRPr/>
            </a:pPr>
            <a:r>
              <a:rPr lang="en-US" sz="1800" b="1" smtClean="0">
                <a:effectLst>
                  <a:outerShdw blurRad="38100" dist="38100" dir="2700000" algn="tl">
                    <a:srgbClr val="DDDDDD"/>
                  </a:outerShdw>
                </a:effectLst>
              </a:rPr>
              <a:t>(1950=100)</a:t>
            </a:r>
            <a:endParaRPr lang="en-US" b="1" smtClean="0">
              <a:effectLst>
                <a:outerShdw blurRad="38100" dist="38100" dir="2700000" algn="tl">
                  <a:srgbClr val="DDDDDD"/>
                </a:outerShdw>
              </a:effectLst>
            </a:endParaRPr>
          </a:p>
        </p:txBody>
      </p:sp>
      <p:sp>
        <p:nvSpPr>
          <p:cNvPr id="231429" name="Text Box 5"/>
          <p:cNvSpPr txBox="1">
            <a:spLocks noChangeArrowheads="1"/>
          </p:cNvSpPr>
          <p:nvPr/>
        </p:nvSpPr>
        <p:spPr bwMode="auto">
          <a:xfrm>
            <a:off x="6400800" y="2209800"/>
            <a:ext cx="827088" cy="4572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smtClean="0">
                <a:solidFill>
                  <a:srgbClr val="FFFF00"/>
                </a:solidFill>
                <a:effectLst>
                  <a:outerShdw blurRad="38100" dist="38100" dir="2700000" algn="tl">
                    <a:srgbClr val="DDDDDD"/>
                  </a:outerShdw>
                </a:effectLst>
              </a:rPr>
              <a:t>GDP</a:t>
            </a:r>
            <a:endParaRPr lang="en-US" b="1" smtClean="0">
              <a:effectLst>
                <a:outerShdw blurRad="38100" dist="38100" dir="2700000" algn="tl">
                  <a:srgbClr val="DDDDDD"/>
                </a:outerShdw>
              </a:effectLst>
            </a:endParaRPr>
          </a:p>
        </p:txBody>
      </p:sp>
      <p:sp>
        <p:nvSpPr>
          <p:cNvPr id="231430" name="Text Box 6"/>
          <p:cNvSpPr txBox="1">
            <a:spLocks noChangeArrowheads="1"/>
          </p:cNvSpPr>
          <p:nvPr/>
        </p:nvSpPr>
        <p:spPr bwMode="auto">
          <a:xfrm rot="-699010">
            <a:off x="6629400" y="3352800"/>
            <a:ext cx="1131888" cy="4572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smtClean="0">
                <a:solidFill>
                  <a:schemeClr val="hlink"/>
                </a:solidFill>
                <a:effectLst>
                  <a:outerShdw blurRad="38100" dist="38100" dir="2700000" algn="tl">
                    <a:srgbClr val="DDDDDD"/>
                  </a:outerShdw>
                </a:effectLst>
              </a:rPr>
              <a:t>Energy</a:t>
            </a:r>
          </a:p>
        </p:txBody>
      </p:sp>
      <p:sp>
        <p:nvSpPr>
          <p:cNvPr id="231431" name="Text Box 7"/>
          <p:cNvSpPr txBox="1">
            <a:spLocks noChangeArrowheads="1"/>
          </p:cNvSpPr>
          <p:nvPr/>
        </p:nvSpPr>
        <p:spPr bwMode="auto">
          <a:xfrm>
            <a:off x="6781800" y="4343400"/>
            <a:ext cx="1182688" cy="4572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b="1" smtClean="0">
                <a:solidFill>
                  <a:schemeClr val="accent2"/>
                </a:solidFill>
                <a:effectLst>
                  <a:outerShdw blurRad="38100" dist="38100" dir="2700000" algn="tl">
                    <a:srgbClr val="DDDDDD"/>
                  </a:outerShdw>
                </a:effectLst>
              </a:rPr>
              <a:t>Carbon</a:t>
            </a:r>
          </a:p>
        </p:txBody>
      </p:sp>
      <p:sp>
        <p:nvSpPr>
          <p:cNvPr id="231432" name="Line 8"/>
          <p:cNvSpPr>
            <a:spLocks noChangeShapeType="1"/>
          </p:cNvSpPr>
          <p:nvPr/>
        </p:nvSpPr>
        <p:spPr bwMode="auto">
          <a:xfrm>
            <a:off x="4737100" y="5435600"/>
            <a:ext cx="2921000" cy="0"/>
          </a:xfrm>
          <a:prstGeom prst="line">
            <a:avLst/>
          </a:prstGeom>
          <a:noFill/>
          <a:ln w="2222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1433" name="Text Box 9"/>
          <p:cNvSpPr txBox="1">
            <a:spLocks noChangeArrowheads="1"/>
          </p:cNvSpPr>
          <p:nvPr/>
        </p:nvSpPr>
        <p:spPr bwMode="auto">
          <a:xfrm>
            <a:off x="0" y="6324600"/>
            <a:ext cx="2254250" cy="3048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400" b="1" smtClean="0">
                <a:effectLst>
                  <a:outerShdw blurRad="38100" dist="38100" dir="2700000" algn="tl">
                    <a:srgbClr val="DDDDDD"/>
                  </a:outerShdw>
                </a:effectLst>
              </a:rPr>
              <a:t>Source: EIA, BEA, PCAST</a:t>
            </a:r>
          </a:p>
        </p:txBody>
      </p:sp>
      <p:sp>
        <p:nvSpPr>
          <p:cNvPr id="231434" name="Text Box 10"/>
          <p:cNvSpPr txBox="1">
            <a:spLocks noChangeArrowheads="1"/>
          </p:cNvSpPr>
          <p:nvPr/>
        </p:nvSpPr>
        <p:spPr bwMode="auto">
          <a:xfrm>
            <a:off x="4497388" y="4976813"/>
            <a:ext cx="3375025" cy="493712"/>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110000"/>
              </a:lnSpc>
              <a:defRPr/>
            </a:pPr>
            <a:r>
              <a:rPr lang="en-US" b="1" smtClean="0">
                <a:effectLst>
                  <a:outerShdw blurRad="38100" dist="38100" dir="2700000" algn="tl">
                    <a:srgbClr val="DDDDDD"/>
                  </a:outerShdw>
                </a:effectLst>
              </a:rPr>
              <a:t>37% improvement</a:t>
            </a:r>
          </a:p>
        </p:txBody>
      </p:sp>
      <p:sp>
        <p:nvSpPr>
          <p:cNvPr id="231435" name="Text Box 11"/>
          <p:cNvSpPr txBox="1">
            <a:spLocks noChangeArrowheads="1"/>
          </p:cNvSpPr>
          <p:nvPr/>
        </p:nvSpPr>
        <p:spPr bwMode="auto">
          <a:xfrm>
            <a:off x="990600" y="838200"/>
            <a:ext cx="7470775" cy="588963"/>
          </a:xfrm>
          <a:prstGeom prst="rect">
            <a:avLst/>
          </a:prstGeom>
          <a:solidFill>
            <a:schemeClr val="bg1"/>
          </a:solidFill>
          <a:ln w="9525">
            <a:solidFill>
              <a:srgbClr val="000080"/>
            </a:solid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3200" b="1" smtClean="0">
                <a:effectLst>
                  <a:outerShdw blurRad="38100" dist="38100" dir="2700000" algn="tl">
                    <a:srgbClr val="DDDDDD"/>
                  </a:outerShdw>
                </a:effectLst>
              </a:rPr>
              <a:t>Savings &gt;$170 billion annually, since 1990</a:t>
            </a:r>
          </a:p>
        </p:txBody>
      </p:sp>
    </p:spTree>
    <p:custDataLst>
      <p:tags r:id="rId2"/>
    </p:custDataLst>
    <p:extLst>
      <p:ext uri="{BB962C8B-B14F-4D97-AF65-F5344CB8AC3E}">
        <p14:creationId xmlns:p14="http://schemas.microsoft.com/office/powerpoint/2010/main" val="2740938968"/>
      </p:ext>
    </p:extLst>
  </p:cSld>
  <p:clrMapOvr>
    <a:masterClrMapping/>
  </p:clrMapOvr>
  <p:transition xmlns:p14="http://schemas.microsoft.com/office/powerpoint/2010/main" advClick="0">
    <p:blind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1432"/>
                                        </p:tgtEl>
                                        <p:attrNameLst>
                                          <p:attrName>style.visibility</p:attrName>
                                        </p:attrNameLst>
                                      </p:cBhvr>
                                      <p:to>
                                        <p:strVal val="visible"/>
                                      </p:to>
                                    </p:set>
                                    <p:animEffect transition="in" filter="wipe(left)">
                                      <p:cBhvr>
                                        <p:cTn id="7" dur="500"/>
                                        <p:tgtEl>
                                          <p:spTgt spid="231432"/>
                                        </p:tgtEl>
                                      </p:cBhvr>
                                    </p:animEffect>
                                  </p:childTnLst>
                                </p:cTn>
                              </p:par>
                            </p:childTnLst>
                          </p:cTn>
                        </p:par>
                        <p:par>
                          <p:cTn id="8" fill="hold" nodeType="afterGroup">
                            <p:stCondLst>
                              <p:cond delay="500"/>
                            </p:stCondLst>
                            <p:childTnLst>
                              <p:par>
                                <p:cTn id="9" presetID="1" presetClass="entr" presetSubtype="0" fill="hold" grpId="0" nodeType="afterEffect">
                                  <p:stCondLst>
                                    <p:cond delay="300"/>
                                  </p:stCondLst>
                                  <p:childTnLst>
                                    <p:set>
                                      <p:cBhvr>
                                        <p:cTn id="10" dur="1" fill="hold">
                                          <p:stCondLst>
                                            <p:cond delay="499"/>
                                          </p:stCondLst>
                                        </p:cTn>
                                        <p:tgtEl>
                                          <p:spTgt spid="231434"/>
                                        </p:tgtEl>
                                        <p:attrNameLst>
                                          <p:attrName>style.visibility</p:attrName>
                                        </p:attrNameLst>
                                      </p:cBhvr>
                                      <p:to>
                                        <p:strVal val="visible"/>
                                      </p:to>
                                    </p:set>
                                  </p:childTnLst>
                                </p:cTn>
                              </p:par>
                            </p:childTnLst>
                          </p:cTn>
                        </p:par>
                        <p:par>
                          <p:cTn id="11" fill="hold" nodeType="afterGroup">
                            <p:stCondLst>
                              <p:cond delay="1300"/>
                            </p:stCondLst>
                            <p:childTnLst>
                              <p:par>
                                <p:cTn id="12" presetID="1" presetClass="entr" presetSubtype="0" fill="hold" grpId="0" nodeType="afterEffect">
                                  <p:stCondLst>
                                    <p:cond delay="200"/>
                                  </p:stCondLst>
                                  <p:childTnLst>
                                    <p:set>
                                      <p:cBhvr>
                                        <p:cTn id="13" dur="1" fill="hold">
                                          <p:stCondLst>
                                            <p:cond delay="499"/>
                                          </p:stCondLst>
                                        </p:cTn>
                                        <p:tgtEl>
                                          <p:spTgt spid="231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2" grpId="0" animBg="1"/>
      <p:bldP spid="231434" grpId="0" autoUpdateAnimBg="0"/>
      <p:bldP spid="23143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381000"/>
            <a:ext cx="7772400" cy="685800"/>
          </a:xfrm>
        </p:spPr>
        <p:txBody>
          <a:bodyPr>
            <a:normAutofit fontScale="90000"/>
          </a:bodyPr>
          <a:lstStyle/>
          <a:p>
            <a:pPr eaLnBrk="1" hangingPunct="1"/>
            <a:r>
              <a:rPr lang="en-US" sz="4000">
                <a:latin typeface="Times" charset="0"/>
                <a:ea typeface="ＭＳ Ｐゴシック" charset="0"/>
                <a:cs typeface="ＭＳ Ｐゴシック" charset="0"/>
              </a:rPr>
              <a:t>Two Views</a:t>
            </a:r>
          </a:p>
        </p:txBody>
      </p:sp>
      <p:sp>
        <p:nvSpPr>
          <p:cNvPr id="77826" name="Rectangle 3"/>
          <p:cNvSpPr>
            <a:spLocks noGrp="1" noChangeArrowheads="1"/>
          </p:cNvSpPr>
          <p:nvPr>
            <p:ph type="body" idx="1"/>
          </p:nvPr>
        </p:nvSpPr>
        <p:spPr>
          <a:xfrm>
            <a:off x="528638" y="1371600"/>
            <a:ext cx="8077200" cy="4648200"/>
          </a:xfrm>
        </p:spPr>
        <p:txBody>
          <a:bodyPr>
            <a:normAutofit lnSpcReduction="10000"/>
          </a:bodyPr>
          <a:lstStyle/>
          <a:p>
            <a:pPr eaLnBrk="1" hangingPunct="1"/>
            <a:r>
              <a:rPr lang="en-US">
                <a:latin typeface="Times" charset="0"/>
                <a:ea typeface="ＭＳ Ｐゴシック" charset="0"/>
                <a:cs typeface="ＭＳ Ｐゴシック" charset="0"/>
              </a:rPr>
              <a:t>Pessimists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Mathusian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Cassandra</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a:t>
            </a:r>
          </a:p>
          <a:p>
            <a:pPr lvl="1" eaLnBrk="1" hangingPunct="1"/>
            <a:r>
              <a:rPr lang="en-US">
                <a:latin typeface="Times" charset="0"/>
                <a:ea typeface="ＭＳ Ｐゴシック" charset="0"/>
              </a:rPr>
              <a:t>Developed economies unsustainable; developing cannot follow in their path; technology is not keeping pace with resource depletion, environmental impact</a:t>
            </a:r>
          </a:p>
          <a:p>
            <a:pPr eaLnBrk="1" hangingPunct="1"/>
            <a:r>
              <a:rPr lang="en-US">
                <a:latin typeface="Times" charset="0"/>
                <a:ea typeface="ＭＳ Ｐゴシック" charset="0"/>
                <a:cs typeface="ＭＳ Ｐゴシック" charset="0"/>
              </a:rPr>
              <a:t>Optimists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Cornucopian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Dr. Pangloss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a:t>
            </a:r>
          </a:p>
          <a:p>
            <a:pPr lvl="1" eaLnBrk="1" hangingPunct="1"/>
            <a:r>
              <a:rPr lang="en-US">
                <a:latin typeface="Times" charset="0"/>
                <a:ea typeface="ＭＳ Ｐゴシック" charset="0"/>
              </a:rPr>
              <a:t>No barriers to growth; substitutes will be developed for scarce resources; economic development and technology produce net improvement in environmental quality</a:t>
            </a:r>
          </a:p>
        </p:txBody>
      </p:sp>
    </p:spTree>
    <p:extLst>
      <p:ext uri="{BB962C8B-B14F-4D97-AF65-F5344CB8AC3E}">
        <p14:creationId xmlns:p14="http://schemas.microsoft.com/office/powerpoint/2010/main" val="3816726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4000"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3"/>
          <p:cNvSpPr>
            <a:spLocks noChangeArrowheads="1"/>
          </p:cNvSpPr>
          <p:nvPr/>
        </p:nvSpPr>
        <p:spPr bwMode="auto">
          <a:xfrm>
            <a:off x="533400" y="152400"/>
            <a:ext cx="7772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b="1" u="none" dirty="0">
                <a:latin typeface="Calibri" charset="0"/>
                <a:cs typeface="Calibri" charset="0"/>
              </a:rPr>
              <a:t>The Price of Oil.  Does this define modern, industrial society?</a:t>
            </a:r>
          </a:p>
        </p:txBody>
      </p:sp>
    </p:spTree>
    <p:extLst>
      <p:ext uri="{BB962C8B-B14F-4D97-AF65-F5344CB8AC3E}">
        <p14:creationId xmlns:p14="http://schemas.microsoft.com/office/powerpoint/2010/main" val="15359929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304800" y="228600"/>
            <a:ext cx="8610600" cy="1143000"/>
          </a:xfrm>
        </p:spPr>
        <p:txBody>
          <a:bodyPr/>
          <a:lstStyle/>
          <a:p>
            <a:r>
              <a:rPr lang="en-US">
                <a:latin typeface="Calibri" charset="0"/>
                <a:ea typeface="ＭＳ Ｐゴシック" charset="0"/>
                <a:cs typeface="Calibri" charset="0"/>
              </a:rPr>
              <a:t>The Economic Oil Wars</a:t>
            </a:r>
          </a:p>
        </p:txBody>
      </p:sp>
      <p:pic>
        <p:nvPicPr>
          <p:cNvPr id="307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89463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2804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ctrTitle"/>
          </p:nvPr>
        </p:nvSpPr>
        <p:spPr>
          <a:xfrm>
            <a:off x="304800" y="228600"/>
            <a:ext cx="8610600" cy="1143000"/>
          </a:xfrm>
        </p:spPr>
        <p:txBody>
          <a:bodyPr/>
          <a:lstStyle/>
          <a:p>
            <a:r>
              <a:rPr lang="en-US" dirty="0">
                <a:latin typeface="Calibri" charset="0"/>
                <a:ea typeface="ＭＳ Ｐゴシック" charset="0"/>
                <a:cs typeface="Calibri" charset="0"/>
              </a:rPr>
              <a:t>U. S. Oil </a:t>
            </a:r>
            <a:r>
              <a:rPr lang="en-US" dirty="0" smtClean="0">
                <a:latin typeface="Calibri" charset="0"/>
                <a:ea typeface="ＭＳ Ｐゴシック" charset="0"/>
                <a:cs typeface="Calibri" charset="0"/>
              </a:rPr>
              <a:t>Imports</a:t>
            </a:r>
            <a:endParaRPr lang="en-US" dirty="0">
              <a:latin typeface="Calibri" charset="0"/>
              <a:ea typeface="ＭＳ Ｐゴシック" charset="0"/>
              <a:cs typeface="Calibri" charset="0"/>
            </a:endParaRPr>
          </a:p>
        </p:txBody>
      </p:sp>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019800" cy="458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10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4189413" y="2603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cs typeface="Arial" charset="0"/>
            </a:endParaRPr>
          </a:p>
        </p:txBody>
      </p:sp>
      <p:sp>
        <p:nvSpPr>
          <p:cNvPr id="64514" name="Rectangle 4"/>
          <p:cNvSpPr>
            <a:spLocks noChangeArrowheads="1"/>
          </p:cNvSpPr>
          <p:nvPr/>
        </p:nvSpPr>
        <p:spPr bwMode="auto">
          <a:xfrm>
            <a:off x="2667000" y="6375400"/>
            <a:ext cx="4260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800">
                <a:solidFill>
                  <a:schemeClr val="bg1"/>
                </a:solidFill>
                <a:cs typeface="Arial" charset="0"/>
              </a:rPr>
              <a:t>UN General Assembly resolution 65/151</a:t>
            </a:r>
            <a:endParaRPr lang="en-US" sz="1800">
              <a:solidFill>
                <a:schemeClr val="bg1"/>
              </a:solidFill>
              <a:cs typeface="Arial" charset="0"/>
            </a:endParaRPr>
          </a:p>
        </p:txBody>
      </p:sp>
      <p:sp>
        <p:nvSpPr>
          <p:cNvPr id="64517" name="TextBox 3"/>
          <p:cNvSpPr txBox="1">
            <a:spLocks noChangeArrowheads="1"/>
          </p:cNvSpPr>
          <p:nvPr/>
        </p:nvSpPr>
        <p:spPr bwMode="auto">
          <a:xfrm>
            <a:off x="1392238" y="0"/>
            <a:ext cx="5603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u="sng">
                <a:solidFill>
                  <a:schemeClr val="tx1"/>
                </a:solidFill>
                <a:latin typeface="Times" charset="0"/>
                <a:ea typeface="ＭＳ Ｐゴシック" charset="0"/>
                <a:cs typeface="ＭＳ Ｐゴシック" charset="0"/>
              </a:defRPr>
            </a:lvl1pPr>
            <a:lvl2pPr marL="742950" indent="-285750">
              <a:defRPr sz="2400" u="sng">
                <a:solidFill>
                  <a:schemeClr val="tx1"/>
                </a:solidFill>
                <a:latin typeface="Times" charset="0"/>
                <a:ea typeface="ＭＳ Ｐゴシック" charset="0"/>
              </a:defRPr>
            </a:lvl2pPr>
            <a:lvl3pPr marL="1143000" indent="-228600">
              <a:defRPr sz="2400" u="sng">
                <a:solidFill>
                  <a:schemeClr val="tx1"/>
                </a:solidFill>
                <a:latin typeface="Times" charset="0"/>
                <a:ea typeface="ＭＳ Ｐゴシック" charset="0"/>
              </a:defRPr>
            </a:lvl3pPr>
            <a:lvl4pPr marL="1600200" indent="-228600">
              <a:defRPr sz="2400" u="sng">
                <a:solidFill>
                  <a:schemeClr val="tx1"/>
                </a:solidFill>
                <a:latin typeface="Times" charset="0"/>
                <a:ea typeface="ＭＳ Ｐゴシック" charset="0"/>
              </a:defRPr>
            </a:lvl4pPr>
            <a:lvl5pPr marL="2057400" indent="-228600">
              <a:defRPr sz="2400" u="sng">
                <a:solidFill>
                  <a:schemeClr val="tx1"/>
                </a:solidFill>
                <a:latin typeface="Times" charset="0"/>
                <a:ea typeface="ＭＳ Ｐゴシック" charset="0"/>
              </a:defRPr>
            </a:lvl5pPr>
            <a:lvl6pPr marL="2514600" indent="-228600" eaLnBrk="0" fontAlgn="base" hangingPunct="0">
              <a:spcBef>
                <a:spcPct val="0"/>
              </a:spcBef>
              <a:spcAft>
                <a:spcPct val="0"/>
              </a:spcAft>
              <a:defRPr sz="2400" u="sng">
                <a:solidFill>
                  <a:schemeClr val="tx1"/>
                </a:solidFill>
                <a:latin typeface="Times" charset="0"/>
                <a:ea typeface="ＭＳ Ｐゴシック" charset="0"/>
              </a:defRPr>
            </a:lvl6pPr>
            <a:lvl7pPr marL="2971800" indent="-228600" eaLnBrk="0" fontAlgn="base" hangingPunct="0">
              <a:spcBef>
                <a:spcPct val="0"/>
              </a:spcBef>
              <a:spcAft>
                <a:spcPct val="0"/>
              </a:spcAft>
              <a:defRPr sz="2400" u="sng">
                <a:solidFill>
                  <a:schemeClr val="tx1"/>
                </a:solidFill>
                <a:latin typeface="Times" charset="0"/>
                <a:ea typeface="ＭＳ Ｐゴシック" charset="0"/>
              </a:defRPr>
            </a:lvl7pPr>
            <a:lvl8pPr marL="3429000" indent="-228600" eaLnBrk="0" fontAlgn="base" hangingPunct="0">
              <a:spcBef>
                <a:spcPct val="0"/>
              </a:spcBef>
              <a:spcAft>
                <a:spcPct val="0"/>
              </a:spcAft>
              <a:defRPr sz="2400" u="sng">
                <a:solidFill>
                  <a:schemeClr val="tx1"/>
                </a:solidFill>
                <a:latin typeface="Times" charset="0"/>
                <a:ea typeface="ＭＳ Ｐゴシック" charset="0"/>
              </a:defRPr>
            </a:lvl8pPr>
            <a:lvl9pPr marL="3886200" indent="-228600" eaLnBrk="0" fontAlgn="base" hangingPunct="0">
              <a:spcBef>
                <a:spcPct val="0"/>
              </a:spcBef>
              <a:spcAft>
                <a:spcPct val="0"/>
              </a:spcAft>
              <a:defRPr sz="2400" u="sng">
                <a:solidFill>
                  <a:schemeClr val="tx1"/>
                </a:solidFill>
                <a:latin typeface="Times" charset="0"/>
                <a:ea typeface="ＭＳ Ｐゴシック" charset="0"/>
              </a:defRPr>
            </a:lvl9pPr>
          </a:lstStyle>
          <a:p>
            <a:pPr algn="ctr"/>
            <a:r>
              <a:rPr lang="en-US" sz="3200" b="1" u="none">
                <a:latin typeface="Calibri" charset="0"/>
                <a:cs typeface="Calibri" charset="0"/>
              </a:rPr>
              <a:t>Energy Poverty: </a:t>
            </a:r>
          </a:p>
          <a:p>
            <a:pPr algn="ctr"/>
            <a:r>
              <a:rPr lang="en-US" sz="3200" b="1" u="none">
                <a:latin typeface="Calibri" charset="0"/>
                <a:cs typeface="Calibri" charset="0"/>
              </a:rPr>
              <a:t>Forecasts of Little Improvement</a:t>
            </a:r>
          </a:p>
        </p:txBody>
      </p:sp>
      <p:cxnSp>
        <p:nvCxnSpPr>
          <p:cNvPr id="6" name="Straight Connector 5"/>
          <p:cNvCxnSpPr/>
          <p:nvPr/>
        </p:nvCxnSpPr>
        <p:spPr bwMode="auto">
          <a:xfrm flipV="1">
            <a:off x="0" y="1033463"/>
            <a:ext cx="9144000" cy="33337"/>
          </a:xfrm>
          <a:prstGeom prst="line">
            <a:avLst/>
          </a:prstGeom>
          <a:noFill/>
          <a:ln w="571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cxnSp>
      <p:pic>
        <p:nvPicPr>
          <p:cNvPr id="64519" name="Picture 6" descr="WEO2010_Fig08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6775"/>
            <a:ext cx="91440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12825"/>
            <a:ext cx="9144000" cy="1200150"/>
          </a:xfrm>
          <a:prstGeom prst="rect">
            <a:avLst/>
          </a:prstGeom>
        </p:spPr>
        <p:txBody>
          <a:bodyPr>
            <a:spAutoFit/>
          </a:bodyPr>
          <a:lstStyle/>
          <a:p>
            <a:pPr>
              <a:buClr>
                <a:srgbClr val="7030A0"/>
              </a:buClr>
              <a:buSzPct val="90000"/>
              <a:defRPr/>
            </a:pPr>
            <a:r>
              <a:rPr kumimoji="1" lang="en-GB" sz="1800" b="1" u="none" dirty="0">
                <a:solidFill>
                  <a:srgbClr val="C00000"/>
                </a:solidFill>
                <a:cs typeface="+mn-cs"/>
              </a:rPr>
              <a:t>There are  1.4 billion people lacking access to electricity today</a:t>
            </a:r>
          </a:p>
          <a:p>
            <a:pPr>
              <a:buClr>
                <a:srgbClr val="7030A0"/>
              </a:buClr>
              <a:buSzPct val="90000"/>
              <a:defRPr/>
            </a:pPr>
            <a:r>
              <a:rPr kumimoji="1" lang="en-US" sz="1800" b="1" u="none" dirty="0">
                <a:solidFill>
                  <a:srgbClr val="C00000"/>
                </a:solidFill>
                <a:cs typeface="+mn-cs"/>
              </a:rPr>
              <a:t>Based on current trends, 1.2 billion people will still lack access in 2030 </a:t>
            </a:r>
          </a:p>
          <a:p>
            <a:pPr>
              <a:buClr>
                <a:srgbClr val="7030A0"/>
              </a:buClr>
              <a:buSzPct val="90000"/>
              <a:defRPr/>
            </a:pPr>
            <a:r>
              <a:rPr kumimoji="1" lang="en-US" sz="1800" b="1" u="none" dirty="0">
                <a:solidFill>
                  <a:srgbClr val="C00000"/>
                </a:solidFill>
                <a:cs typeface="+mn-cs"/>
              </a:rPr>
              <a:t>Another 1+ billion have intermittent/unreliable access</a:t>
            </a:r>
          </a:p>
          <a:p>
            <a:pPr>
              <a:buClr>
                <a:srgbClr val="7030A0"/>
              </a:buClr>
              <a:buSzPct val="90000"/>
              <a:defRPr/>
            </a:pPr>
            <a:r>
              <a:rPr kumimoji="1" lang="en-US" sz="1800" b="1" dirty="0">
                <a:solidFill>
                  <a:srgbClr val="C00000"/>
                </a:solidFill>
                <a:cs typeface="+mn-cs"/>
              </a:rPr>
              <a:t>				                        International Energy Agency, 2010</a:t>
            </a:r>
          </a:p>
        </p:txBody>
      </p:sp>
    </p:spTree>
    <p:extLst>
      <p:ext uri="{BB962C8B-B14F-4D97-AF65-F5344CB8AC3E}">
        <p14:creationId xmlns:p14="http://schemas.microsoft.com/office/powerpoint/2010/main" val="2160861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Times" charset="0"/>
                <a:ea typeface="ＭＳ Ｐゴシック" charset="0"/>
                <a:cs typeface="ＭＳ Ｐゴシック" charset="0"/>
              </a:rPr>
              <a:t>Getting Comfortable with Energy Units</a:t>
            </a:r>
            <a:endParaRPr lang="en-US" sz="3600" dirty="0"/>
          </a:p>
        </p:txBody>
      </p:sp>
      <p:sp>
        <p:nvSpPr>
          <p:cNvPr id="4" name="Rectangle 3"/>
          <p:cNvSpPr/>
          <p:nvPr/>
        </p:nvSpPr>
        <p:spPr>
          <a:xfrm>
            <a:off x="164353" y="1502027"/>
            <a:ext cx="8785412" cy="4401204"/>
          </a:xfrm>
          <a:prstGeom prst="rect">
            <a:avLst/>
          </a:prstGeom>
        </p:spPr>
        <p:txBody>
          <a:bodyPr wrap="square">
            <a:spAutoFit/>
          </a:bodyPr>
          <a:lstStyle/>
          <a:p>
            <a:pPr>
              <a:spcBef>
                <a:spcPct val="50000"/>
              </a:spcBef>
            </a:pPr>
            <a:r>
              <a:rPr lang="en-US" sz="2800" dirty="0" smtClean="0"/>
              <a:t>1 joule is a unit of energy (1 J/second = 1 Watt)</a:t>
            </a:r>
            <a:endParaRPr lang="en-US" sz="2800" dirty="0"/>
          </a:p>
          <a:p>
            <a:pPr>
              <a:spcBef>
                <a:spcPct val="50000"/>
              </a:spcBef>
            </a:pPr>
            <a:r>
              <a:rPr lang="en-US" sz="2800" dirty="0" smtClean="0"/>
              <a:t>1 </a:t>
            </a:r>
            <a:r>
              <a:rPr lang="en-US" sz="2800" dirty="0"/>
              <a:t>barrel (</a:t>
            </a:r>
            <a:r>
              <a:rPr lang="en-US" sz="2800" dirty="0" err="1"/>
              <a:t>bbl</a:t>
            </a:r>
            <a:r>
              <a:rPr lang="en-US" sz="2800" dirty="0"/>
              <a:t>) of crude oil = 42 gallons = 6.12 x 10</a:t>
            </a:r>
            <a:r>
              <a:rPr lang="en-US" sz="2800" baseline="30000" dirty="0"/>
              <a:t>9</a:t>
            </a:r>
            <a:r>
              <a:rPr lang="en-US" sz="2800" dirty="0"/>
              <a:t> joules</a:t>
            </a:r>
          </a:p>
          <a:p>
            <a:pPr>
              <a:spcBef>
                <a:spcPct val="50000"/>
              </a:spcBef>
            </a:pPr>
            <a:r>
              <a:rPr lang="en-US" sz="2800" dirty="0"/>
              <a:t>1 </a:t>
            </a:r>
            <a:r>
              <a:rPr lang="en-US" sz="2800" dirty="0" err="1"/>
              <a:t>MToe</a:t>
            </a:r>
            <a:r>
              <a:rPr lang="en-US" sz="2800" dirty="0"/>
              <a:t> = million tons of oil, equivalent = 10</a:t>
            </a:r>
            <a:r>
              <a:rPr lang="en-US" sz="2800" baseline="30000" dirty="0"/>
              <a:t>13</a:t>
            </a:r>
            <a:r>
              <a:rPr lang="en-US" sz="2800" dirty="0"/>
              <a:t> joules     </a:t>
            </a:r>
          </a:p>
          <a:p>
            <a:pPr>
              <a:spcBef>
                <a:spcPct val="50000"/>
              </a:spcBef>
            </a:pPr>
            <a:r>
              <a:rPr lang="en-US" sz="2800" dirty="0"/>
              <a:t>         </a:t>
            </a:r>
            <a:r>
              <a:rPr lang="en-US" dirty="0"/>
              <a:t>A useful unit </a:t>
            </a:r>
            <a:r>
              <a:rPr lang="en-US" dirty="0" smtClean="0"/>
              <a:t>calculator: </a:t>
            </a:r>
            <a:r>
              <a:rPr lang="en-US" dirty="0">
                <a:hlinkClick r:id="rId3"/>
              </a:rPr>
              <a:t>http://www.iea.org/statistics/resources/unitconverter</a:t>
            </a:r>
            <a:r>
              <a:rPr lang="en-US" dirty="0" smtClean="0">
                <a:hlinkClick r:id="rId3"/>
              </a:rPr>
              <a:t>/</a:t>
            </a:r>
            <a:endParaRPr lang="en-US" dirty="0" smtClean="0"/>
          </a:p>
          <a:p>
            <a:pPr>
              <a:spcBef>
                <a:spcPct val="50000"/>
              </a:spcBef>
            </a:pPr>
            <a:r>
              <a:rPr lang="en-US" sz="2800" dirty="0" smtClean="0"/>
              <a:t>1 Quad = 1 quadrillion Btu = ~ 1 </a:t>
            </a:r>
            <a:r>
              <a:rPr lang="en-US" sz="2800" dirty="0" err="1" smtClean="0"/>
              <a:t>Exajoule</a:t>
            </a:r>
            <a:r>
              <a:rPr lang="en-US" sz="2800" dirty="0" smtClean="0"/>
              <a:t> (10</a:t>
            </a:r>
            <a:r>
              <a:rPr lang="en-US" sz="2800" baseline="30000" dirty="0" smtClean="0"/>
              <a:t>18</a:t>
            </a:r>
            <a:r>
              <a:rPr lang="en-US" sz="2800" dirty="0" smtClean="0"/>
              <a:t> Joules)</a:t>
            </a:r>
            <a:endParaRPr lang="en-US" sz="2800" dirty="0"/>
          </a:p>
          <a:p>
            <a:pPr>
              <a:spcBef>
                <a:spcPct val="50000"/>
              </a:spcBef>
            </a:pPr>
            <a:r>
              <a:rPr lang="en-US" sz="2800" b="1" dirty="0" smtClean="0"/>
              <a:t>Questions</a:t>
            </a:r>
            <a:r>
              <a:rPr lang="en-US" sz="2800" dirty="0" smtClean="0"/>
              <a:t>:  How many barrels of crude oil is 1 </a:t>
            </a:r>
            <a:r>
              <a:rPr lang="en-US" sz="2800" dirty="0" err="1" smtClean="0"/>
              <a:t>Mtoe</a:t>
            </a:r>
            <a:r>
              <a:rPr lang="en-US" sz="2800" dirty="0" smtClean="0"/>
              <a:t>?</a:t>
            </a:r>
          </a:p>
          <a:p>
            <a:pPr>
              <a:spcBef>
                <a:spcPct val="50000"/>
              </a:spcBef>
            </a:pPr>
            <a:r>
              <a:rPr lang="en-US" sz="2800" dirty="0" smtClean="0"/>
              <a:t>                      How many barrels is 1 </a:t>
            </a:r>
            <a:r>
              <a:rPr lang="en-US" sz="2800" dirty="0" err="1" smtClean="0"/>
              <a:t>Exajoule</a:t>
            </a:r>
            <a:r>
              <a:rPr lang="en-US" sz="2800" dirty="0" smtClean="0"/>
              <a:t> (10</a:t>
            </a:r>
            <a:r>
              <a:rPr lang="en-US" sz="2800" baseline="30000" dirty="0" smtClean="0"/>
              <a:t>18</a:t>
            </a:r>
            <a:r>
              <a:rPr lang="en-US" sz="2800" dirty="0" smtClean="0"/>
              <a:t> Joules)?</a:t>
            </a:r>
            <a:endParaRPr lang="en-US" sz="2800" dirty="0"/>
          </a:p>
        </p:txBody>
      </p:sp>
    </p:spTree>
    <p:extLst>
      <p:ext uri="{BB962C8B-B14F-4D97-AF65-F5344CB8AC3E}">
        <p14:creationId xmlns:p14="http://schemas.microsoft.com/office/powerpoint/2010/main" val="3526709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0" y="304800"/>
            <a:ext cx="7772400" cy="936625"/>
          </a:xfrm>
        </p:spPr>
        <p:txBody>
          <a:bodyPr>
            <a:normAutofit fontScale="90000"/>
          </a:bodyPr>
          <a:lstStyle/>
          <a:p>
            <a:r>
              <a:rPr lang="en-US" sz="3200" b="1" dirty="0">
                <a:latin typeface="Calibri" charset="0"/>
                <a:ea typeface="ＭＳ Ｐゴシック" charset="0"/>
                <a:cs typeface="Calibri" charset="0"/>
              </a:rPr>
              <a:t>Energy Orders of Magnitude </a:t>
            </a:r>
            <a:br>
              <a:rPr lang="en-US" sz="3200" b="1" dirty="0">
                <a:latin typeface="Calibri" charset="0"/>
                <a:ea typeface="ＭＳ Ｐゴシック" charset="0"/>
                <a:cs typeface="Calibri" charset="0"/>
              </a:rPr>
            </a:br>
            <a:r>
              <a:rPr lang="en-US" sz="3200" b="1" dirty="0">
                <a:latin typeface="Calibri" charset="0"/>
                <a:ea typeface="ＭＳ Ｐゴシック" charset="0"/>
                <a:cs typeface="Calibri" charset="0"/>
              </a:rPr>
              <a:t>(EJ </a:t>
            </a:r>
            <a:r>
              <a:rPr lang="en-US" sz="3200" b="1" dirty="0" smtClean="0">
                <a:latin typeface="Calibri" charset="0"/>
                <a:ea typeface="ＭＳ Ｐゴシック" charset="0"/>
                <a:cs typeface="Calibri" charset="0"/>
              </a:rPr>
              <a:t>= </a:t>
            </a:r>
            <a:r>
              <a:rPr lang="en-US" sz="3200" b="1" dirty="0" err="1">
                <a:latin typeface="Calibri" charset="0"/>
                <a:ea typeface="ＭＳ Ｐゴシック" charset="0"/>
                <a:cs typeface="Calibri" charset="0"/>
              </a:rPr>
              <a:t>E</a:t>
            </a:r>
            <a:r>
              <a:rPr lang="en-US" sz="3200" b="1" dirty="0" err="1" smtClean="0">
                <a:latin typeface="Calibri" charset="0"/>
                <a:ea typeface="ＭＳ Ｐゴシック" charset="0"/>
                <a:cs typeface="Calibri" charset="0"/>
              </a:rPr>
              <a:t>xajoule</a:t>
            </a:r>
            <a:r>
              <a:rPr lang="en-US" sz="3200" b="1" dirty="0" smtClean="0">
                <a:latin typeface="Calibri" charset="0"/>
                <a:ea typeface="ＭＳ Ｐゴシック" charset="0"/>
                <a:cs typeface="Calibri" charset="0"/>
              </a:rPr>
              <a:t> = </a:t>
            </a:r>
            <a:r>
              <a:rPr lang="en-US" sz="3200" b="1" dirty="0">
                <a:latin typeface="Calibri" charset="0"/>
                <a:ea typeface="ＭＳ Ｐゴシック" charset="0"/>
                <a:cs typeface="Calibri" charset="0"/>
              </a:rPr>
              <a:t>10</a:t>
            </a:r>
            <a:r>
              <a:rPr lang="en-US" sz="3200" b="1" baseline="30000" dirty="0">
                <a:latin typeface="Calibri" charset="0"/>
                <a:ea typeface="ＭＳ Ｐゴシック" charset="0"/>
                <a:cs typeface="Calibri" charset="0"/>
              </a:rPr>
              <a:t>18</a:t>
            </a:r>
            <a:r>
              <a:rPr lang="en-US" sz="3200" b="1" dirty="0">
                <a:latin typeface="Calibri" charset="0"/>
                <a:ea typeface="ＭＳ Ｐゴシック" charset="0"/>
                <a:cs typeface="Calibri" charset="0"/>
              </a:rPr>
              <a:t> J)</a:t>
            </a:r>
          </a:p>
        </p:txBody>
      </p:sp>
      <p:sp>
        <p:nvSpPr>
          <p:cNvPr id="18434" name="Rectangle 3"/>
          <p:cNvSpPr>
            <a:spLocks noGrp="1" noChangeArrowheads="1"/>
          </p:cNvSpPr>
          <p:nvPr>
            <p:ph type="body" idx="1"/>
          </p:nvPr>
        </p:nvSpPr>
        <p:spPr>
          <a:xfrm>
            <a:off x="468313" y="1557338"/>
            <a:ext cx="8207375" cy="4551362"/>
          </a:xfrm>
        </p:spPr>
        <p:txBody>
          <a:bodyPr/>
          <a:lstStyle/>
          <a:p>
            <a:pPr>
              <a:lnSpc>
                <a:spcPct val="80000"/>
              </a:lnSpc>
              <a:buFontTx/>
              <a:buNone/>
            </a:pPr>
            <a:r>
              <a:rPr lang="en-US" sz="2800" dirty="0">
                <a:latin typeface="Times" charset="0"/>
                <a:ea typeface="ＭＳ Ｐゴシック" charset="0"/>
                <a:cs typeface="ＭＳ Ｐゴシック" charset="0"/>
              </a:rPr>
              <a:t>	  </a:t>
            </a:r>
            <a:r>
              <a:rPr lang="en-US" sz="2800" i="1" dirty="0" smtClean="0">
                <a:latin typeface="Calibri" charset="0"/>
                <a:ea typeface="ＭＳ Ｐゴシック" charset="0"/>
                <a:cs typeface="Calibri" charset="0"/>
              </a:rPr>
              <a:t>5,500,000 </a:t>
            </a:r>
            <a:r>
              <a:rPr lang="en-US" sz="2800" i="1" dirty="0">
                <a:latin typeface="Calibri" charset="0"/>
                <a:ea typeface="ＭＳ Ｐゴシック" charset="0"/>
                <a:cs typeface="Calibri" charset="0"/>
              </a:rPr>
              <a:t>EJ Annual solar influx</a:t>
            </a:r>
            <a:r>
              <a:rPr lang="en-US" sz="2800" dirty="0">
                <a:latin typeface="Calibri" charset="0"/>
                <a:ea typeface="ＭＳ Ｐゴシック" charset="0"/>
                <a:cs typeface="Calibri" charset="0"/>
              </a:rPr>
              <a:t> </a:t>
            </a:r>
          </a:p>
          <a:p>
            <a:pPr>
              <a:lnSpc>
                <a:spcPct val="80000"/>
              </a:lnSpc>
              <a:buFontTx/>
              <a:buNone/>
            </a:pPr>
            <a:r>
              <a:rPr lang="en-US" sz="2800" dirty="0">
                <a:solidFill>
                  <a:srgbClr val="0000FF"/>
                </a:solidFill>
                <a:latin typeface="Calibri" charset="0"/>
                <a:ea typeface="ＭＳ Ｐゴシック" charset="0"/>
                <a:cs typeface="Calibri" charset="0"/>
              </a:rPr>
              <a:t>       1,000,000 EJ Fossil occurrences</a:t>
            </a:r>
          </a:p>
          <a:p>
            <a:pPr>
              <a:lnSpc>
                <a:spcPct val="80000"/>
              </a:lnSpc>
              <a:buFontTx/>
              <a:buNone/>
            </a:pPr>
            <a:r>
              <a:rPr lang="en-US" sz="2800" dirty="0">
                <a:solidFill>
                  <a:srgbClr val="0000FF"/>
                </a:solidFill>
                <a:latin typeface="Calibri" charset="0"/>
                <a:ea typeface="ＭＳ Ｐゴシック" charset="0"/>
                <a:cs typeface="Calibri" charset="0"/>
              </a:rPr>
              <a:t>            50,000 EJ Fossil reserves</a:t>
            </a:r>
          </a:p>
          <a:p>
            <a:pPr>
              <a:lnSpc>
                <a:spcPct val="80000"/>
              </a:lnSpc>
              <a:buFontTx/>
              <a:buNone/>
            </a:pPr>
            <a:r>
              <a:rPr lang="en-US" sz="2800" dirty="0">
                <a:latin typeface="Calibri" charset="0"/>
                <a:ea typeface="ＭＳ Ｐゴシック" charset="0"/>
                <a:cs typeface="Calibri" charset="0"/>
              </a:rPr>
              <a:t>                 </a:t>
            </a:r>
            <a:r>
              <a:rPr lang="en-US" sz="2800" i="1" dirty="0">
                <a:latin typeface="Calibri" charset="0"/>
                <a:ea typeface="ＭＳ Ｐゴシック" charset="0"/>
                <a:cs typeface="Calibri" charset="0"/>
              </a:rPr>
              <a:t>440 EJ World energy use 2000 (14 TW)</a:t>
            </a:r>
          </a:p>
          <a:p>
            <a:pPr>
              <a:lnSpc>
                <a:spcPct val="80000"/>
              </a:lnSpc>
              <a:buFontTx/>
              <a:buNone/>
            </a:pPr>
            <a:r>
              <a:rPr lang="en-US" sz="2800" i="1" dirty="0">
                <a:latin typeface="Calibri" charset="0"/>
                <a:ea typeface="ＭＳ Ｐゴシック" charset="0"/>
                <a:cs typeface="Calibri" charset="0"/>
              </a:rPr>
              <a:t>		        </a:t>
            </a:r>
            <a:r>
              <a:rPr lang="en-US" sz="2800" i="1" dirty="0" smtClean="0">
                <a:latin typeface="Calibri" charset="0"/>
                <a:ea typeface="ＭＳ Ｐゴシック" charset="0"/>
                <a:cs typeface="Calibri" charset="0"/>
              </a:rPr>
              <a:t>   100 </a:t>
            </a:r>
            <a:r>
              <a:rPr lang="en-US" sz="2800" i="1" dirty="0">
                <a:latin typeface="Calibri" charset="0"/>
                <a:ea typeface="ＭＳ Ｐゴシック" charset="0"/>
                <a:cs typeface="Calibri" charset="0"/>
              </a:rPr>
              <a:t>EJ USA primary energy supply</a:t>
            </a:r>
          </a:p>
          <a:p>
            <a:pPr>
              <a:lnSpc>
                <a:spcPct val="80000"/>
              </a:lnSpc>
              <a:buFontTx/>
              <a:buNone/>
            </a:pPr>
            <a:r>
              <a:rPr lang="en-US" sz="2800" i="1" dirty="0">
                <a:latin typeface="Calibri" charset="0"/>
                <a:ea typeface="ＭＳ Ｐゴシック" charset="0"/>
                <a:cs typeface="Calibri" charset="0"/>
              </a:rPr>
              <a:t>                   50 EJ OECD transport energy use</a:t>
            </a:r>
          </a:p>
          <a:p>
            <a:pPr>
              <a:lnSpc>
                <a:spcPct val="80000"/>
              </a:lnSpc>
              <a:buFontTx/>
              <a:buNone/>
            </a:pPr>
            <a:r>
              <a:rPr lang="en-US" sz="2800" i="1" dirty="0">
                <a:latin typeface="Calibri" charset="0"/>
                <a:ea typeface="ＭＳ Ｐゴシック" charset="0"/>
                <a:cs typeface="Calibri" charset="0"/>
              </a:rPr>
              <a:t>			</a:t>
            </a:r>
            <a:r>
              <a:rPr lang="en-US" sz="2800" i="1" dirty="0" smtClean="0">
                <a:latin typeface="Calibri" charset="0"/>
                <a:ea typeface="ＭＳ Ｐゴシック" charset="0"/>
                <a:cs typeface="Calibri" charset="0"/>
              </a:rPr>
              <a:t>        20 </a:t>
            </a:r>
            <a:r>
              <a:rPr lang="en-US" sz="2800" i="1" dirty="0">
                <a:latin typeface="Calibri" charset="0"/>
                <a:ea typeface="ＭＳ Ｐゴシック" charset="0"/>
                <a:cs typeface="Calibri" charset="0"/>
              </a:rPr>
              <a:t>EJ Saudi Arabia oil production</a:t>
            </a:r>
          </a:p>
          <a:p>
            <a:pPr>
              <a:lnSpc>
                <a:spcPct val="80000"/>
              </a:lnSpc>
              <a:buFontTx/>
              <a:buNone/>
            </a:pPr>
            <a:r>
              <a:rPr lang="en-US" sz="2800" i="1" dirty="0">
                <a:latin typeface="Calibri" charset="0"/>
                <a:ea typeface="ＭＳ Ｐゴシック" charset="0"/>
                <a:cs typeface="Calibri" charset="0"/>
              </a:rPr>
              <a:t>			</a:t>
            </a:r>
            <a:r>
              <a:rPr lang="en-US" sz="2800" i="1" dirty="0">
                <a:solidFill>
                  <a:srgbClr val="0000FF"/>
                </a:solidFill>
                <a:latin typeface="Calibri" charset="0"/>
                <a:ea typeface="ＭＳ Ｐゴシック" charset="0"/>
                <a:cs typeface="Calibri" charset="0"/>
              </a:rPr>
              <a:t>  </a:t>
            </a:r>
            <a:r>
              <a:rPr lang="en-US" sz="2800" i="1" dirty="0" smtClean="0">
                <a:solidFill>
                  <a:srgbClr val="0000FF"/>
                </a:solidFill>
                <a:latin typeface="Calibri" charset="0"/>
                <a:ea typeface="ＭＳ Ｐゴシック" charset="0"/>
                <a:cs typeface="Calibri" charset="0"/>
              </a:rPr>
              <a:t>        </a:t>
            </a:r>
            <a:r>
              <a:rPr lang="en-US" sz="2800" dirty="0" smtClean="0">
                <a:solidFill>
                  <a:srgbClr val="0000FF"/>
                </a:solidFill>
                <a:latin typeface="Calibri" charset="0"/>
                <a:ea typeface="ＭＳ Ｐゴシック" charset="0"/>
                <a:cs typeface="Calibri" charset="0"/>
              </a:rPr>
              <a:t>4 </a:t>
            </a:r>
            <a:r>
              <a:rPr lang="en-US" sz="2800" dirty="0">
                <a:solidFill>
                  <a:srgbClr val="0000FF"/>
                </a:solidFill>
                <a:latin typeface="Calibri" charset="0"/>
                <a:ea typeface="ＭＳ Ｐゴシック" charset="0"/>
                <a:cs typeface="Calibri" charset="0"/>
              </a:rPr>
              <a:t>EJ  Italy oil reserves</a:t>
            </a:r>
          </a:p>
          <a:p>
            <a:pPr>
              <a:lnSpc>
                <a:spcPct val="80000"/>
              </a:lnSpc>
              <a:buFontTx/>
              <a:buNone/>
            </a:pPr>
            <a:r>
              <a:rPr lang="en-US" sz="2800" i="1" dirty="0">
                <a:latin typeface="Calibri" charset="0"/>
                <a:ea typeface="ＭＳ Ｐゴシック" charset="0"/>
                <a:cs typeface="Calibri" charset="0"/>
              </a:rPr>
              <a:t>			 </a:t>
            </a:r>
            <a:r>
              <a:rPr lang="en-US" sz="2800" i="1" dirty="0" smtClean="0">
                <a:latin typeface="Calibri" charset="0"/>
                <a:ea typeface="ＭＳ Ｐゴシック" charset="0"/>
                <a:cs typeface="Calibri" charset="0"/>
              </a:rPr>
              <a:t>         </a:t>
            </a:r>
            <a:r>
              <a:rPr lang="en-US" sz="2800" i="1" dirty="0">
                <a:latin typeface="Calibri" charset="0"/>
                <a:ea typeface="ＭＳ Ｐゴシック" charset="0"/>
                <a:cs typeface="Calibri" charset="0"/>
              </a:rPr>
              <a:t>1 EJ NY city or Singapore </a:t>
            </a:r>
            <a:r>
              <a:rPr lang="en-US" sz="2800" i="1" dirty="0" smtClean="0">
                <a:latin typeface="Calibri" charset="0"/>
                <a:ea typeface="ＭＳ Ｐゴシック" charset="0"/>
                <a:cs typeface="Calibri" charset="0"/>
              </a:rPr>
              <a:t>energy </a:t>
            </a:r>
            <a:r>
              <a:rPr lang="en-US" sz="2800" i="1" dirty="0">
                <a:latin typeface="Calibri" charset="0"/>
                <a:ea typeface="ＭＳ Ｐゴシック" charset="0"/>
                <a:cs typeface="Calibri" charset="0"/>
              </a:rPr>
              <a:t>use</a:t>
            </a:r>
            <a:br>
              <a:rPr lang="en-US" sz="2800" i="1" dirty="0">
                <a:latin typeface="Calibri" charset="0"/>
                <a:ea typeface="ＭＳ Ｐゴシック" charset="0"/>
                <a:cs typeface="Calibri" charset="0"/>
              </a:rPr>
            </a:br>
            <a:r>
              <a:rPr lang="en-US" sz="2800" i="1" dirty="0">
                <a:latin typeface="Times" charset="0"/>
                <a:ea typeface="ＭＳ Ｐゴシック" charset="0"/>
                <a:cs typeface="ＭＳ Ｐゴシック" charset="0"/>
              </a:rPr>
              <a:t>		</a:t>
            </a:r>
            <a:r>
              <a:rPr lang="en-US" sz="2800" dirty="0">
                <a:latin typeface="Times" charset="0"/>
                <a:ea typeface="ＭＳ Ｐゴシック" charset="0"/>
                <a:cs typeface="ＭＳ Ｐゴシック" charset="0"/>
              </a:rPr>
              <a:t>		</a:t>
            </a:r>
          </a:p>
        </p:txBody>
      </p:sp>
      <p:sp>
        <p:nvSpPr>
          <p:cNvPr id="18435" name="Text Box 4"/>
          <p:cNvSpPr txBox="1">
            <a:spLocks noChangeArrowheads="1"/>
          </p:cNvSpPr>
          <p:nvPr/>
        </p:nvSpPr>
        <p:spPr bwMode="auto">
          <a:xfrm>
            <a:off x="827088" y="5949950"/>
            <a:ext cx="259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0000FF"/>
                </a:solidFill>
                <a:latin typeface="Calibri" charset="0"/>
                <a:cs typeface="Calibri" charset="0"/>
              </a:rPr>
              <a:t>Stocks</a:t>
            </a:r>
            <a:r>
              <a:rPr lang="en-US">
                <a:latin typeface="Calibri" charset="0"/>
                <a:cs typeface="Calibri" charset="0"/>
              </a:rPr>
              <a:t>; </a:t>
            </a:r>
            <a:r>
              <a:rPr lang="en-US" b="1" i="1">
                <a:latin typeface="Calibri" charset="0"/>
                <a:cs typeface="Calibri" charset="0"/>
              </a:rPr>
              <a:t>flows (yr</a:t>
            </a:r>
            <a:r>
              <a:rPr lang="en-US" b="1" i="1" baseline="30000">
                <a:latin typeface="Calibri" charset="0"/>
                <a:cs typeface="Calibri" charset="0"/>
              </a:rPr>
              <a:t>-1</a:t>
            </a:r>
            <a:r>
              <a:rPr lang="en-US" b="1" i="1">
                <a:latin typeface="Calibri" charset="0"/>
                <a:cs typeface="Calibri" charset="0"/>
              </a:rPr>
              <a:t>)</a:t>
            </a:r>
          </a:p>
        </p:txBody>
      </p:sp>
    </p:spTree>
    <p:extLst>
      <p:ext uri="{BB962C8B-B14F-4D97-AF65-F5344CB8AC3E}">
        <p14:creationId xmlns:p14="http://schemas.microsoft.com/office/powerpoint/2010/main" val="26739848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533400" y="304800"/>
            <a:ext cx="7772400" cy="1143000"/>
          </a:xfrm>
        </p:spPr>
        <p:txBody>
          <a:bodyPr>
            <a:normAutofit fontScale="90000"/>
          </a:bodyPr>
          <a:lstStyle/>
          <a:p>
            <a:r>
              <a:rPr lang="en-US">
                <a:latin typeface="Arial" charset="0"/>
                <a:ea typeface="ＭＳ Ｐゴシック" charset="0"/>
                <a:cs typeface="ＭＳ Ｐゴシック" charset="0"/>
              </a:rPr>
              <a:t>To make sense of the world, make consistent comparisons</a:t>
            </a:r>
          </a:p>
        </p:txBody>
      </p:sp>
      <p:pic>
        <p:nvPicPr>
          <p:cNvPr id="15362" name="Picture 3" descr="!SNOWMAS.TIF                                                   00041379Macintosh HD                   BBA76D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46250"/>
            <a:ext cx="6629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6722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381000" y="609600"/>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u="sng" dirty="0">
                <a:latin typeface="Calibri" charset="0"/>
                <a:cs typeface="Calibri" charset="0"/>
              </a:rPr>
              <a:t>Check the Units</a:t>
            </a:r>
            <a:r>
              <a:rPr lang="en-US" dirty="0">
                <a:latin typeface="Calibri" charset="0"/>
                <a:cs typeface="Calibri" charset="0"/>
              </a:rPr>
              <a:t>, carbon emissions are often expressed at </a:t>
            </a:r>
            <a:r>
              <a:rPr lang="en-US" dirty="0" err="1">
                <a:latin typeface="Calibri" charset="0"/>
                <a:cs typeface="Calibri" charset="0"/>
              </a:rPr>
              <a:t>gC</a:t>
            </a:r>
            <a:r>
              <a:rPr lang="en-US" dirty="0">
                <a:latin typeface="Calibri" charset="0"/>
                <a:cs typeface="Calibri" charset="0"/>
              </a:rPr>
              <a:t>/MJ, and at present Global emissions are 16 </a:t>
            </a:r>
            <a:r>
              <a:rPr lang="en-US" dirty="0" err="1">
                <a:latin typeface="Calibri" charset="0"/>
                <a:cs typeface="Calibri" charset="0"/>
              </a:rPr>
              <a:t>gC</a:t>
            </a:r>
            <a:r>
              <a:rPr lang="en-US" dirty="0">
                <a:latin typeface="Calibri" charset="0"/>
                <a:cs typeface="Calibri" charset="0"/>
              </a:rPr>
              <a:t>/MJ, and global energy use is </a:t>
            </a:r>
            <a:r>
              <a:rPr lang="en-US" dirty="0" smtClean="0">
                <a:latin typeface="Calibri" charset="0"/>
                <a:cs typeface="Calibri" charset="0"/>
              </a:rPr>
              <a:t>470 </a:t>
            </a:r>
            <a:r>
              <a:rPr lang="en-US" dirty="0">
                <a:latin typeface="Calibri" charset="0"/>
                <a:cs typeface="Calibri" charset="0"/>
              </a:rPr>
              <a:t>EJ so:</a:t>
            </a:r>
          </a:p>
        </p:txBody>
      </p:sp>
      <p:graphicFrame>
        <p:nvGraphicFramePr>
          <p:cNvPr id="39938" name="Object 2"/>
          <p:cNvGraphicFramePr>
            <a:graphicFrameLocks noChangeAspect="1"/>
          </p:cNvGraphicFramePr>
          <p:nvPr>
            <p:extLst>
              <p:ext uri="{D42A27DB-BD31-4B8C-83A1-F6EECF244321}">
                <p14:modId xmlns:p14="http://schemas.microsoft.com/office/powerpoint/2010/main" val="506678857"/>
              </p:ext>
            </p:extLst>
          </p:nvPr>
        </p:nvGraphicFramePr>
        <p:xfrm>
          <a:off x="673100" y="1939925"/>
          <a:ext cx="8343900" cy="4498975"/>
        </p:xfrm>
        <a:graphic>
          <a:graphicData uri="http://schemas.openxmlformats.org/presentationml/2006/ole">
            <mc:AlternateContent xmlns:mc="http://schemas.openxmlformats.org/markup-compatibility/2006">
              <mc:Choice xmlns:v="urn:schemas-microsoft-com:vml" Requires="v">
                <p:oleObj spid="_x0000_s12302" name="Equation" r:id="rId4" imgW="3073400" imgH="1346200" progId="Equation.3">
                  <p:embed/>
                </p:oleObj>
              </mc:Choice>
              <mc:Fallback>
                <p:oleObj name="Equation" r:id="rId4" imgW="3073400" imgH="1346200" progId="Equation.3">
                  <p:embed/>
                  <p:pic>
                    <p:nvPicPr>
                      <p:cNvPr id="0" name=""/>
                      <p:cNvPicPr>
                        <a:picLocks noChangeAspect="1" noChangeArrowheads="1"/>
                      </p:cNvPicPr>
                      <p:nvPr/>
                    </p:nvPicPr>
                    <p:blipFill>
                      <a:blip r:embed="rId5"/>
                      <a:srcRect/>
                      <a:stretch>
                        <a:fillRect/>
                      </a:stretch>
                    </p:blipFill>
                    <p:spPr bwMode="auto">
                      <a:xfrm>
                        <a:off x="673100" y="1939925"/>
                        <a:ext cx="83439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20371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12345</TotalTime>
  <Words>740</Words>
  <Application>Microsoft Macintosh PowerPoint</Application>
  <PresentationFormat>On-screen Show (4:3)</PresentationFormat>
  <Paragraphs>64</Paragraphs>
  <Slides>12</Slides>
  <Notes>9</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12</vt:i4>
      </vt:variant>
    </vt:vector>
  </HeadingPairs>
  <TitlesOfParts>
    <vt:vector size="16" baseType="lpstr">
      <vt:lpstr>Office Theme</vt:lpstr>
      <vt:lpstr>C:msoffice:excel:work:fasoft99final.xls!Graph%20!%5Bfasoft99final.xls%5DGraph%20%20Chart%201</vt:lpstr>
      <vt:lpstr>Microsoft Equation</vt:lpstr>
      <vt:lpstr>Chart</vt:lpstr>
      <vt:lpstr>TIM 155: Water and Energy Management  Energy Supply slides</vt:lpstr>
      <vt:lpstr>PowerPoint Presentation</vt:lpstr>
      <vt:lpstr>The Economic Oil Wars</vt:lpstr>
      <vt:lpstr>U. S. Oil Imports</vt:lpstr>
      <vt:lpstr>PowerPoint Presentation</vt:lpstr>
      <vt:lpstr>Getting Comfortable with Energy Units</vt:lpstr>
      <vt:lpstr>Energy Orders of Magnitude  (EJ = Exajoule = 1018 J)</vt:lpstr>
      <vt:lpstr>To make sense of the world, make consistent comparisons</vt:lpstr>
      <vt:lpstr>PowerPoint Presentation</vt:lpstr>
      <vt:lpstr>PowerPoint Presentation</vt:lpstr>
      <vt:lpstr>U.S. Efficiency Improvements</vt:lpstr>
      <vt:lpstr>Two Views</vt:lpstr>
    </vt:vector>
  </TitlesOfParts>
  <Company>University of California, Santa Cruz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Haddad</dc:creator>
  <cp:lastModifiedBy>Brent Haddad</cp:lastModifiedBy>
  <cp:revision>16</cp:revision>
  <dcterms:created xsi:type="dcterms:W3CDTF">2015-11-12T17:36:31Z</dcterms:created>
  <dcterms:modified xsi:type="dcterms:W3CDTF">2016-07-26T15:48:28Z</dcterms:modified>
</cp:coreProperties>
</file>